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2" r:id="rId4"/>
    <p:sldId id="259" r:id="rId5"/>
    <p:sldId id="271" r:id="rId6"/>
    <p:sldId id="273" r:id="rId7"/>
    <p:sldId id="281" r:id="rId8"/>
    <p:sldId id="275" r:id="rId9"/>
    <p:sldId id="282" r:id="rId10"/>
    <p:sldId id="296" r:id="rId11"/>
    <p:sldId id="283" r:id="rId12"/>
    <p:sldId id="284" r:id="rId13"/>
    <p:sldId id="280" r:id="rId14"/>
    <p:sldId id="285" r:id="rId15"/>
    <p:sldId id="287" r:id="rId16"/>
    <p:sldId id="289" r:id="rId17"/>
    <p:sldId id="288" r:id="rId18"/>
    <p:sldId id="290" r:id="rId19"/>
    <p:sldId id="293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2" autoAdjust="0"/>
  </p:normalViewPr>
  <p:slideViewPr>
    <p:cSldViewPr>
      <p:cViewPr varScale="1">
        <p:scale>
          <a:sx n="77" d="100"/>
          <a:sy n="77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gif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2190052" y="1213414"/>
            <a:ext cx="3967237" cy="4173769"/>
          </a:xfrm>
          <a:prstGeom prst="teardrop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5638800"/>
            <a:ext cx="60960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numCol="1">
            <a:prstTxWarp prst="textTriangle">
              <a:avLst>
                <a:gd name="adj" fmla="val 74615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90600"/>
            <a:ext cx="4343400" cy="4396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1800" y="457200"/>
            <a:ext cx="4610100" cy="5870194"/>
            <a:chOff x="2971800" y="457200"/>
            <a:chExt cx="4610100" cy="5870194"/>
          </a:xfrm>
        </p:grpSpPr>
        <p:pic>
          <p:nvPicPr>
            <p:cNvPr id="2" name="Picture 6" descr="C:\Users\User\Desktop\ট্রেইনিং\sleepless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800" y="457200"/>
              <a:ext cx="4610100" cy="5870194"/>
            </a:xfrm>
            <a:prstGeom prst="rect">
              <a:avLst/>
            </a:prstGeom>
            <a:noFill/>
          </p:spPr>
        </p:pic>
        <p:pic>
          <p:nvPicPr>
            <p:cNvPr id="3" name="Picture 7" descr="C:\Users\User\Desktop\ট্রেইনিং\sleeples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457200"/>
              <a:ext cx="1970385" cy="862131"/>
            </a:xfrm>
            <a:prstGeom prst="rect">
              <a:avLst/>
            </a:prstGeom>
            <a:noFill/>
          </p:spPr>
        </p:pic>
      </p:grpSp>
      <p:grpSp>
        <p:nvGrpSpPr>
          <p:cNvPr id="5" name="Group 4"/>
          <p:cNvGrpSpPr/>
          <p:nvPr/>
        </p:nvGrpSpPr>
        <p:grpSpPr>
          <a:xfrm>
            <a:off x="3124200" y="1143000"/>
            <a:ext cx="4038600" cy="5635149"/>
            <a:chOff x="4114800" y="2259902"/>
            <a:chExt cx="4519612" cy="6362262"/>
          </a:xfrm>
        </p:grpSpPr>
        <p:pic>
          <p:nvPicPr>
            <p:cNvPr id="6" name="Picture 3" descr="C:\Users\User\Desktop\ট্রেইনিং\Symptoms-Of-Ischemic-Heart-Diseas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4800" y="2259902"/>
              <a:ext cx="4519612" cy="5131498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257800" y="7421835"/>
              <a:ext cx="2743199" cy="120032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হৃদ রোগ</a:t>
              </a:r>
              <a:endPara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" y="1947168"/>
            <a:ext cx="8991599" cy="4148832"/>
            <a:chOff x="1" y="2099568"/>
            <a:chExt cx="8991599" cy="4148832"/>
          </a:xfrm>
        </p:grpSpPr>
        <p:pic>
          <p:nvPicPr>
            <p:cNvPr id="8" name="Picture 1" descr="C:\Users\User\Desktop\ট্রেইনিং\pic-for-may-7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" y="2099568"/>
              <a:ext cx="3276600" cy="2853432"/>
            </a:xfrm>
            <a:prstGeom prst="rect">
              <a:avLst/>
            </a:prstGeom>
            <a:noFill/>
          </p:spPr>
        </p:pic>
        <p:pic>
          <p:nvPicPr>
            <p:cNvPr id="9" name="Picture 8" descr="cirrhosis-live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2800" y="2133600"/>
              <a:ext cx="3111500" cy="2819400"/>
            </a:xfrm>
            <a:prstGeom prst="rect">
              <a:avLst/>
            </a:prstGeom>
          </p:spPr>
        </p:pic>
        <p:pic>
          <p:nvPicPr>
            <p:cNvPr id="11" name="Picture 10" descr="arteries of stomach,Liver ,spleen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7000" y="2133600"/>
              <a:ext cx="2514600" cy="2819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581400" y="5029200"/>
              <a:ext cx="2667000" cy="1219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000" b="1" dirty="0" smtClean="0">
                  <a:ln w="1905"/>
                  <a:blipFill>
                    <a:blip r:embed="rId8"/>
                    <a:tile tx="0" ty="0" sx="100000" sy="100000" flip="none" algn="tl"/>
                  </a:blip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ক্যান্সার</a:t>
              </a:r>
              <a:endParaRPr lang="en-US" sz="4000" b="1" dirty="0">
                <a:ln w="1905"/>
                <a:blipFill>
                  <a:blip r:embed="rId8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14600" y="1828800"/>
            <a:ext cx="4191000" cy="4800601"/>
            <a:chOff x="2514600" y="838199"/>
            <a:chExt cx="4191000" cy="4800601"/>
          </a:xfrm>
        </p:grpSpPr>
        <p:pic>
          <p:nvPicPr>
            <p:cNvPr id="14" name="Picture 2" descr="C:\Users\User\Desktop\ট্রেইনিং\kidney-disease_0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14600" y="838199"/>
              <a:ext cx="4191000" cy="424641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429000" y="5029200"/>
              <a:ext cx="2590800" cy="609600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/>
              </a:prstTxWarp>
              <a:spAutoFit/>
            </a:bodyPr>
            <a:lstStyle/>
            <a:p>
              <a:r>
                <a:rPr lang="bn-BD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কিডনি বিকল</a:t>
              </a:r>
              <a:endPara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33600" y="1828800"/>
            <a:ext cx="5264727" cy="4350841"/>
            <a:chOff x="-533400" y="1981200"/>
            <a:chExt cx="5264727" cy="4350841"/>
          </a:xfrm>
        </p:grpSpPr>
        <p:pic>
          <p:nvPicPr>
            <p:cNvPr id="23" name="Picture 22" descr="M260296-Blood_poisoning,_342x198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33400" y="1981200"/>
              <a:ext cx="5264727" cy="358139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09600" y="5562600"/>
              <a:ext cx="2286000" cy="769441"/>
            </a:xfrm>
            <a:prstGeom prst="rect">
              <a:avLst/>
            </a:prstGeom>
            <a:noFill/>
          </p:spPr>
          <p:txBody>
            <a:bodyPr wrap="square" rtlCol="0">
              <a:prstTxWarp prst="textCurveDown">
                <a:avLst>
                  <a:gd name="adj" fmla="val 27971"/>
                </a:avLst>
              </a:prstTxWarp>
              <a:spAutoFit/>
            </a:bodyPr>
            <a:lstStyle/>
            <a:p>
              <a:r>
                <a:rPr lang="bn-BD" sz="4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রক্ত দূষণ</a:t>
              </a:r>
              <a:endPara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0" y="152400"/>
            <a:ext cx="2057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33600" y="609600"/>
            <a:ext cx="6096000" cy="4761131"/>
            <a:chOff x="2133600" y="609600"/>
            <a:chExt cx="6096000" cy="4761131"/>
          </a:xfrm>
        </p:grpSpPr>
        <p:pic>
          <p:nvPicPr>
            <p:cNvPr id="31" name="Picture 30" descr="gl_mac_lee1_010412_163332_t640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33600" y="609600"/>
              <a:ext cx="6096000" cy="40386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62400" y="47244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ক্ষয় রোগ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133600"/>
            <a:ext cx="1981200" cy="685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286000" y="2438400"/>
            <a:ext cx="1219200" cy="2286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810000" y="1066800"/>
            <a:ext cx="4686300" cy="3505200"/>
            <a:chOff x="3810000" y="1066800"/>
            <a:chExt cx="4686300" cy="3505200"/>
          </a:xfrm>
        </p:grpSpPr>
        <p:pic>
          <p:nvPicPr>
            <p:cNvPr id="44033" name="Picture 1" descr="C:\Users\User\Desktop\ট্রেইনিং\image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0" y="1066800"/>
              <a:ext cx="4686300" cy="31242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4495800" y="4202668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জীবনের প্রতি হতাশা</a:t>
              </a:r>
              <a:endPara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86200" y="76200"/>
            <a:ext cx="4752473" cy="6629400"/>
            <a:chOff x="3581400" y="76200"/>
            <a:chExt cx="4752473" cy="6629400"/>
          </a:xfrm>
        </p:grpSpPr>
        <p:pic>
          <p:nvPicPr>
            <p:cNvPr id="44034" name="Picture 2" descr="C:\Users\User\Desktop\ট্রেইনিং\can-stock-photo_csp598914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76200"/>
              <a:ext cx="4752473" cy="6019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191000" y="5943600"/>
              <a:ext cx="3505200" cy="76200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bn-BD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পারিবারিক অশান্তি</a:t>
              </a:r>
              <a:endPara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29000" y="990600"/>
            <a:ext cx="5638800" cy="3810000"/>
            <a:chOff x="3505200" y="990600"/>
            <a:chExt cx="5638800" cy="3810000"/>
          </a:xfrm>
        </p:grpSpPr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5200" y="990600"/>
              <a:ext cx="56388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3962400" y="4191000"/>
              <a:ext cx="4267200" cy="60960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>
                  <a:gd name="adj" fmla="val 18756"/>
                </a:avLst>
              </a:prstTxWarp>
              <a:spAutoFit/>
            </a:bodyPr>
            <a:lstStyle/>
            <a:p>
              <a:r>
                <a:rPr lang="bn-BD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সমাজে ঘৃন্য ব্যাক্তি হিসেবে চিহ্নিত</a:t>
              </a:r>
              <a:endPara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29000" y="838200"/>
            <a:ext cx="5638800" cy="4800600"/>
            <a:chOff x="3581400" y="838200"/>
            <a:chExt cx="5638800" cy="48006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81400" y="838200"/>
              <a:ext cx="5638800" cy="374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15"/>
            <p:cNvSpPr/>
            <p:nvPr/>
          </p:nvSpPr>
          <p:spPr>
            <a:xfrm>
              <a:off x="3913596" y="4623137"/>
              <a:ext cx="484940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অপরাধ প্রবনতা বৃদ্ধি</a:t>
              </a:r>
              <a:endPara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71601"/>
            <a:ext cx="4457700" cy="2678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057400"/>
            <a:ext cx="1676400" cy="7620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আর্থিক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05000" y="2362200"/>
            <a:ext cx="3810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059841" y="838200"/>
            <a:ext cx="6779359" cy="4495800"/>
            <a:chOff x="2364641" y="838200"/>
            <a:chExt cx="6779359" cy="4495800"/>
          </a:xfrm>
        </p:grpSpPr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4641" y="838200"/>
              <a:ext cx="6779359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962400" y="4648200"/>
              <a:ext cx="4800600" cy="68580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সর্বসান্ত পরিবার পরিজন কে অনটনে ফেলা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29000" y="381000"/>
            <a:ext cx="5561178" cy="6096000"/>
            <a:chOff x="2819400" y="381000"/>
            <a:chExt cx="5561178" cy="6096000"/>
          </a:xfrm>
        </p:grpSpPr>
        <p:pic>
          <p:nvPicPr>
            <p:cNvPr id="53254" name="Picture 6" descr="C:\Users\User\Desktop\ট্রেইনিং\robbe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19400" y="381000"/>
              <a:ext cx="5561178" cy="447493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3581400" y="5029200"/>
              <a:ext cx="4419600" cy="144780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ডাকাতির প্রবনতা বৃদ্ধি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25245" y="304800"/>
            <a:ext cx="5866355" cy="5947832"/>
            <a:chOff x="2438400" y="304800"/>
            <a:chExt cx="5866355" cy="5947832"/>
          </a:xfrm>
        </p:grpSpPr>
        <p:pic>
          <p:nvPicPr>
            <p:cNvPr id="53255" name="Picture 7" descr="C:\Users\User\Desktop\ট্রেইনিং\thief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8400" y="304800"/>
              <a:ext cx="5866355" cy="5947832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962400" y="5257800"/>
              <a:ext cx="2743200" cy="68580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bn-BD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ছিনতাই</a:t>
              </a:r>
              <a:endPara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90800" y="762000"/>
            <a:ext cx="6172200" cy="5410200"/>
            <a:chOff x="2971800" y="457200"/>
            <a:chExt cx="6172200" cy="5410200"/>
          </a:xfrm>
        </p:grpSpPr>
        <p:pic>
          <p:nvPicPr>
            <p:cNvPr id="53256" name="Picture 8" descr="C:\Users\User\Desktop\ট্রেইনিং\a1.jpg"/>
            <p:cNvPicPr>
              <a:picLocks noChangeAspect="1" noChangeArrowheads="1"/>
            </p:cNvPicPr>
            <p:nvPr/>
          </p:nvPicPr>
          <p:blipFill>
            <a:blip r:embed="rId5"/>
            <a:srcRect t="28000" r="36667" b="5000"/>
            <a:stretch>
              <a:fillRect/>
            </a:stretch>
          </p:blipFill>
          <p:spPr bwMode="auto">
            <a:xfrm>
              <a:off x="2971800" y="457200"/>
              <a:ext cx="6172200" cy="4353025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029200" y="4876800"/>
              <a:ext cx="2819400" cy="99060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bn-BD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বন্ধু-বান্ধবের কাছে হাত পাতা</a:t>
              </a:r>
              <a:endPara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24200" y="228600"/>
            <a:ext cx="5562600" cy="5943600"/>
            <a:chOff x="2667000" y="228600"/>
            <a:chExt cx="5562600" cy="5943600"/>
          </a:xfrm>
        </p:grpSpPr>
        <p:pic>
          <p:nvPicPr>
            <p:cNvPr id="53258" name="Picture 10"/>
            <p:cNvPicPr>
              <a:picLocks noChangeAspect="1" noChangeArrowheads="1"/>
            </p:cNvPicPr>
            <p:nvPr/>
          </p:nvPicPr>
          <p:blipFill>
            <a:blip r:embed="rId6"/>
            <a:srcRect l="3333" t="21250" b="16250"/>
            <a:stretch>
              <a:fillRect/>
            </a:stretch>
          </p:blipFill>
          <p:spPr bwMode="auto">
            <a:xfrm>
              <a:off x="2667000" y="228600"/>
              <a:ext cx="5562600" cy="479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4191000" y="4876800"/>
              <a:ext cx="3048000" cy="129540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bn-BD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ভিক্ষাবৃত্তি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1440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029200" y="762000"/>
            <a:ext cx="3733800" cy="4594086"/>
            <a:chOff x="3048000" y="762000"/>
            <a:chExt cx="3733800" cy="4594086"/>
          </a:xfrm>
        </p:grpSpPr>
        <p:pic>
          <p:nvPicPr>
            <p:cNvPr id="22" name="Picture 5" descr="C:\Users\User\Desktop\ট্রেইনিং\stock-vector-the-robber-in-a-mask-and-with-money-5921704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8000" y="762000"/>
              <a:ext cx="3733800" cy="3976252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3174306" y="4648200"/>
              <a:ext cx="29216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চুরির প্রবনতা বৃদ্ধি</a:t>
              </a:r>
              <a:endPara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38201"/>
            <a:ext cx="4495800" cy="3787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133600"/>
            <a:ext cx="2743199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33600"/>
            <a:ext cx="3429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257800"/>
            <a:ext cx="4800600" cy="914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0"/>
              </a:avLst>
            </a:prstTxWarp>
            <a:spAutoFit/>
          </a:bodyPr>
          <a:lstStyle/>
          <a:p>
            <a:r>
              <a:rPr lang="bn-BD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সৃষ্টির সেরা জীব হয়ে মাদকের মতো এমন নোংরা ও জীবনবিধবংসী পদার্থকে  আমাদের পরিবেশ থেকে সমূলে উৎপাটন করতে হবে।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1403" y="5212140"/>
            <a:ext cx="3236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এমন সুস্থ,সুন্দর ও নির্মল জীবন-ই তো আমাদের কাম্য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52400"/>
            <a:ext cx="2362200" cy="533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16153"/>
              </a:avLst>
            </a:prstTxWarp>
            <a:spAutoFit/>
          </a:bodyPr>
          <a:lstStyle/>
          <a:p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নৈতিক শিক্ষাঃ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44196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3733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791200"/>
            <a:ext cx="7848600" cy="8382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মাদকের বিরূদ্ধে আমাদের যুদ্ধ----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228600"/>
            <a:ext cx="40386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81200"/>
            <a:ext cx="3047999" cy="3657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3505200" cy="3657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ট্রেইনিং\Group_Study_by_gtwot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1" y="2154237"/>
            <a:ext cx="3124200" cy="24177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381000"/>
            <a:ext cx="3124200" cy="762000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r>
              <a:rPr lang="bn-BD" sz="2000" b="1" dirty="0" smtClean="0">
                <a:ln w="1905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2000" b="1" dirty="0">
              <a:ln w="1905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105400"/>
            <a:ext cx="6477000" cy="7620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মাদককে </a:t>
            </a:r>
            <a:r>
              <a:rPr lang="bn-BD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 </a:t>
            </a:r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বলার পক্ষে ১০টি বাক্য লিখ।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6705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85800"/>
            <a:ext cx="1600200" cy="609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মূল্যায়ন--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035" name="Picture 3" descr="C:\Users\User\Desktop\ট্রেইনিং\Fotolia_28804539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04800"/>
            <a:ext cx="1676400" cy="221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3581400"/>
            <a:ext cx="5181600" cy="609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কয়েকটি মাদক দ্রব্যের নাম বল।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4343400"/>
            <a:ext cx="6477000" cy="609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মাদকাসক্তির ৫টি অন্যতম কারন লিখ।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036" name="Picture 4" descr="C:\Users\User\Desktop\ট্রেইনিং\drugs_2-300x30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733800"/>
            <a:ext cx="514350" cy="514350"/>
          </a:xfrm>
          <a:prstGeom prst="rect">
            <a:avLst/>
          </a:prstGeom>
          <a:noFill/>
        </p:spPr>
      </p:pic>
      <p:pic>
        <p:nvPicPr>
          <p:cNvPr id="9" name="Picture 4" descr="C:\Users\User\Desktop\ট্রেইনিং\drugs_2-300x30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38650"/>
            <a:ext cx="514350" cy="51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85800"/>
            <a:ext cx="2514600" cy="609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648200"/>
            <a:ext cx="8915400" cy="8382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5282"/>
              </a:avLst>
            </a:prstTxWarp>
            <a:spAutoFit/>
          </a:bodyPr>
          <a:lstStyle/>
          <a:p>
            <a:r>
              <a:rPr lang="bn-BD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আর্থ-সামাজিক উন্নয়নের পথে মাদক অন্যতম অন্তরায়-উক্তিটির যথার্থতা মূল্যায়ন কর।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86200" y="1600200"/>
            <a:ext cx="228600" cy="2286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00200"/>
            <a:ext cx="3962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ট্রেইনিং\no-smok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276600" cy="3276600"/>
          </a:xfrm>
          <a:prstGeom prst="rect">
            <a:avLst/>
          </a:prstGeom>
          <a:noFill/>
        </p:spPr>
      </p:pic>
      <p:pic>
        <p:nvPicPr>
          <p:cNvPr id="49155" name="Picture 3" descr="C:\Users\User\Desktop\ট্রেইনিং\drugs_2-300x30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2857500" cy="2857500"/>
          </a:xfrm>
          <a:prstGeom prst="rect">
            <a:avLst/>
          </a:prstGeom>
          <a:noFill/>
        </p:spPr>
      </p:pic>
      <p:pic>
        <p:nvPicPr>
          <p:cNvPr id="49156" name="Picture 4" descr="C:\Users\User\Desktop\ট্রেইনিং\stopdrugabus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166730"/>
            <a:ext cx="3429000" cy="3615070"/>
          </a:xfrm>
          <a:prstGeom prst="rect">
            <a:avLst/>
          </a:prstGeom>
          <a:noFill/>
        </p:spPr>
      </p:pic>
      <p:pic>
        <p:nvPicPr>
          <p:cNvPr id="49158" name="Picture 6" descr="C:\Users\User\Desktop\ট্রেইনিং\single-red-ros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5815" y="3124200"/>
            <a:ext cx="320958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5534" y="381000"/>
            <a:ext cx="3107266" cy="3048000"/>
          </a:xfr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90800" y="4038600"/>
            <a:ext cx="5257800" cy="2362200"/>
          </a:xfrm>
          <a:solidFill>
            <a:srgbClr val="00B050"/>
          </a:solidFill>
          <a:ln>
            <a:noFill/>
          </a:ln>
          <a:effectLst/>
          <a:scene3d>
            <a:camera prst="isometricTopUp"/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শ্রেনীঃ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সাধারন বিজ্ঞান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4" y="381000"/>
            <a:ext cx="3107266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95800" y="533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শিক্ষক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পরিচিতি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7526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</a:rPr>
              <a:t>শফিউল আলম হাতিম </a:t>
            </a:r>
          </a:p>
          <a:p>
            <a:r>
              <a:rPr lang="bn-IN" sz="2400" dirty="0" smtClean="0">
                <a:solidFill>
                  <a:srgbClr val="0070C0"/>
                </a:solidFill>
              </a:rPr>
              <a:t>সহকারী শিক্ষক ( কৃষি) </a:t>
            </a:r>
          </a:p>
          <a:p>
            <a:r>
              <a:rPr lang="bn-IN" sz="2400" dirty="0" smtClean="0">
                <a:solidFill>
                  <a:srgbClr val="0070C0"/>
                </a:solidFill>
              </a:rPr>
              <a:t>জয়কা সাতাশী উচ্চ বিদ্যালয় </a:t>
            </a:r>
          </a:p>
          <a:p>
            <a:r>
              <a:rPr lang="bn-IN" sz="2400" dirty="0" smtClean="0">
                <a:solidFill>
                  <a:srgbClr val="0070C0"/>
                </a:solidFill>
              </a:rPr>
              <a:t>কেন্দুয়া –নেত্রকোনা </a:t>
            </a:r>
          </a:p>
          <a:p>
            <a:r>
              <a:rPr lang="bn-IN" sz="2400" dirty="0" smtClean="0">
                <a:solidFill>
                  <a:srgbClr val="0070C0"/>
                </a:solidFill>
              </a:rPr>
              <a:t>মোবাইল -০১৭১২- ৩৭২৪৯৭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638800"/>
            <a:ext cx="7696200" cy="1219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6704"/>
              </a:avLst>
            </a:prstTxWarp>
            <a:spAutoFit/>
          </a:bodyPr>
          <a:lstStyle/>
          <a:p>
            <a:r>
              <a:rPr lang="bn-BD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19879648">
            <a:off x="3659045" y="2914542"/>
            <a:ext cx="835310" cy="41575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5715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19200"/>
            <a:ext cx="7010400" cy="22159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prstTxWarp prst="textDeflate">
              <a:avLst>
                <a:gd name="adj" fmla="val 16846"/>
              </a:avLst>
            </a:prstTxWarp>
            <a:spAutoFit/>
          </a:bodyPr>
          <a:lstStyle/>
          <a:p>
            <a:r>
              <a:rPr lang="bn-BD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</a:t>
            </a:r>
            <a:endParaRPr lang="en-US" sz="1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33800"/>
            <a:ext cx="4419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25908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3657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14800" y="2057400"/>
            <a:ext cx="9906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3581400"/>
            <a:ext cx="6781800" cy="212365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 দ্রব্য কি তা বলতে পারবে?</a:t>
            </a: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মাদকাসক্তের কারনগুলি লিখতে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মাদকাসক্তের কুফল বর্ণনা করতে পারবে।</a:t>
            </a:r>
          </a:p>
          <a:p>
            <a:pPr>
              <a:buFont typeface="Wingdings" pitchFamily="2" charset="2"/>
              <a:buChar char="v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ট্রেইনিং\281618-37130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4724400" cy="3360656"/>
          </a:xfrm>
          <a:prstGeom prst="rect">
            <a:avLst/>
          </a:prstGeom>
          <a:noFill/>
        </p:spPr>
      </p:pic>
      <p:pic>
        <p:nvPicPr>
          <p:cNvPr id="4" name="Picture 3" descr="drugaddiction-27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295399"/>
            <a:ext cx="3048000" cy="3337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60960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773"/>
              </a:avLst>
            </a:prstTxWarp>
            <a:spAutoFit/>
          </a:bodyPr>
          <a:lstStyle/>
          <a:p>
            <a:r>
              <a:rPr lang="bn-BD" sz="2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মাদক দ্রব্যের প্রকারভেদঃ</a:t>
            </a:r>
            <a:endParaRPr lang="en-US" sz="40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u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36576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4-1110020T5195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1000"/>
            <a:ext cx="40386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drug_weapons_pills_222971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3886200"/>
            <a:ext cx="37592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ru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793236"/>
            <a:ext cx="4038600" cy="2988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838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মাদকাসক্তের কারনঃ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733800" y="12954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62200" y="2590800"/>
            <a:ext cx="2895600" cy="2837688"/>
            <a:chOff x="2438400" y="2590800"/>
            <a:chExt cx="2895600" cy="2837688"/>
          </a:xfrm>
        </p:grpSpPr>
        <p:pic>
          <p:nvPicPr>
            <p:cNvPr id="6" name="Picture 5" descr="Alcoho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2590800"/>
              <a:ext cx="2895600" cy="28376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52800" y="48006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কৌতুহল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33600" y="54864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895600" y="2514600"/>
            <a:ext cx="3748134" cy="3603486"/>
            <a:chOff x="2133600" y="2514600"/>
            <a:chExt cx="3748134" cy="3603486"/>
          </a:xfrm>
        </p:grpSpPr>
        <p:pic>
          <p:nvPicPr>
            <p:cNvPr id="9" name="Picture 8" descr="glue-sniffer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2514600"/>
              <a:ext cx="3748134" cy="2895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590800" y="5410200"/>
              <a:ext cx="32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অসৎ সঙ্গ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0" y="2438400"/>
            <a:ext cx="3581400" cy="4028420"/>
            <a:chOff x="2175600" y="2438400"/>
            <a:chExt cx="3581400" cy="4028420"/>
          </a:xfrm>
        </p:grpSpPr>
        <p:pic>
          <p:nvPicPr>
            <p:cNvPr id="14" name="Picture 13" descr="drug-us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5600" y="2438400"/>
              <a:ext cx="3581400" cy="3581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590800" y="59436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বেপরোয়া জীবন-যাপন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38400" y="2362200"/>
            <a:ext cx="4333874" cy="4257020"/>
            <a:chOff x="1752600" y="2362200"/>
            <a:chExt cx="4333874" cy="4257020"/>
          </a:xfrm>
        </p:grpSpPr>
        <p:pic>
          <p:nvPicPr>
            <p:cNvPr id="18" name="Picture 17" descr="teenDrug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2600" y="2362200"/>
              <a:ext cx="4333874" cy="37338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514600" y="609600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বন্ধু –বান্ধবের প্রভাব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81200" y="2706469"/>
            <a:ext cx="4610721" cy="3846731"/>
            <a:chOff x="1676400" y="2438400"/>
            <a:chExt cx="4610721" cy="3846731"/>
          </a:xfrm>
        </p:grpSpPr>
        <p:pic>
          <p:nvPicPr>
            <p:cNvPr id="52226" name="Picture 2" descr="C:\Users\User\Desktop\ট্রেইনিং\stock-photo-family-quarrel-36271426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76400" y="2438400"/>
              <a:ext cx="4610721" cy="32766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2514600" y="563880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পারিবারিক কলহ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52600" y="2151908"/>
            <a:ext cx="5245608" cy="4325092"/>
            <a:chOff x="1905000" y="2979928"/>
            <a:chExt cx="5245608" cy="4325092"/>
          </a:xfrm>
        </p:grpSpPr>
        <p:pic>
          <p:nvPicPr>
            <p:cNvPr id="52227" name="Picture 3" descr="C:\Users\User\Desktop\ট্রেইনিং\13.drug_.jp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905000" y="2979928"/>
              <a:ext cx="5245608" cy="34970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2971800" y="678180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/>
                <a:t>ঔষধের প্রভাব</a:t>
              </a:r>
              <a:endParaRPr lang="en-US" sz="28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752600" y="2286000"/>
            <a:ext cx="5080000" cy="4136886"/>
            <a:chOff x="1600200" y="2362200"/>
            <a:chExt cx="5080000" cy="4136886"/>
          </a:xfrm>
        </p:grpSpPr>
        <p:pic>
          <p:nvPicPr>
            <p:cNvPr id="52228" name="Picture 4" descr="C:\Users\User\Desktop\ট্রেইনিং\2010-11-13__pcp01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00200" y="2362200"/>
              <a:ext cx="5080000" cy="3568700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2209800" y="5791200"/>
              <a:ext cx="426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নৈতিক শিক্ষার অভাব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19200" y="2057400"/>
            <a:ext cx="5126411" cy="3886200"/>
            <a:chOff x="2645989" y="2057400"/>
            <a:chExt cx="5126411" cy="3886200"/>
          </a:xfrm>
        </p:grpSpPr>
        <p:pic>
          <p:nvPicPr>
            <p:cNvPr id="31" name="Picture 30" descr="P200903151200481978111110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45989" y="2057400"/>
              <a:ext cx="5126411" cy="34290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733800" y="542038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মাদক দ্রব্যের সহজলভ্যতা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71600" y="2143780"/>
            <a:ext cx="5181600" cy="2974320"/>
            <a:chOff x="1447800" y="2286000"/>
            <a:chExt cx="5181600" cy="4409420"/>
          </a:xfrm>
        </p:grpSpPr>
        <p:pic>
          <p:nvPicPr>
            <p:cNvPr id="52229" name="Picture 5" descr="C:\Users\User\Desktop\ট্রেইনিং\22052008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447800" y="2286000"/>
              <a:ext cx="5181600" cy="3771900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/>
          </p:nvSpPr>
          <p:spPr>
            <a:xfrm>
              <a:off x="1752600" y="6172200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বেকারত্ব,হতাশা,অভাব,অনটন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4001"/>
            <a:ext cx="2590800" cy="3657600"/>
          </a:xfrm>
          <a:prstGeom prst="rect">
            <a:avLst/>
          </a:prstGeom>
        </p:spPr>
      </p:pic>
      <p:pic>
        <p:nvPicPr>
          <p:cNvPr id="9" name="Picture 1" descr="E:\E SOFT\Downloads\285497_127809780641620_100002377964558_199003_7409110_n.jpg"/>
          <p:cNvPicPr>
            <a:picLocks noChangeAspect="1" noChangeArrowheads="1"/>
          </p:cNvPicPr>
          <p:nvPr/>
        </p:nvPicPr>
        <p:blipFill>
          <a:blip r:embed="rId3"/>
          <a:srcRect t="4000"/>
          <a:stretch>
            <a:fillRect/>
          </a:stretch>
        </p:blipFill>
        <p:spPr bwMode="auto">
          <a:xfrm>
            <a:off x="4114800" y="1524002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81200"/>
            <a:ext cx="1905000" cy="5334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মানসিক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09800" y="2133600"/>
            <a:ext cx="14478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962400" y="762000"/>
            <a:ext cx="4125635" cy="4242375"/>
            <a:chOff x="3962400" y="762000"/>
            <a:chExt cx="4125635" cy="4242375"/>
          </a:xfrm>
        </p:grpSpPr>
        <p:pic>
          <p:nvPicPr>
            <p:cNvPr id="4" name="Picture 3" descr="images rew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400" y="762000"/>
              <a:ext cx="4125635" cy="3657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4400" y="4419600"/>
              <a:ext cx="2819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মানসিক যন্ত্রনা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Mental_Disorde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685800"/>
            <a:ext cx="4800600" cy="42227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86200" y="304800"/>
            <a:ext cx="4819135" cy="5323820"/>
            <a:chOff x="3886200" y="304800"/>
            <a:chExt cx="4819135" cy="5323820"/>
          </a:xfrm>
        </p:grpSpPr>
        <p:pic>
          <p:nvPicPr>
            <p:cNvPr id="9" name="Picture 8" descr="drugaddic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6200" y="304800"/>
              <a:ext cx="4819135" cy="4572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876800" y="5105400"/>
              <a:ext cx="2971800" cy="5232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মানসিক ভারসাম্যহীনতা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43400" y="304800"/>
            <a:ext cx="3810000" cy="5493841"/>
            <a:chOff x="4343400" y="304800"/>
            <a:chExt cx="3810000" cy="5493841"/>
          </a:xfrm>
        </p:grpSpPr>
        <p:pic>
          <p:nvPicPr>
            <p:cNvPr id="12" name="Picture 11" descr="drug-addiction-disease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400" y="304800"/>
              <a:ext cx="3810000" cy="457229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257800" y="5029200"/>
              <a:ext cx="1981200" cy="76944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উত্তেজনা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67200" y="1981200"/>
            <a:ext cx="41148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অসংলগ্ন আচরন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2895600"/>
            <a:ext cx="3100387" cy="2733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2514601"/>
            <a:ext cx="3744634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205</Words>
  <Application>Microsoft Office PowerPoint</Application>
  <PresentationFormat>On-screen Show (4:3)</PresentationFormat>
  <Paragraphs>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ICT</cp:lastModifiedBy>
  <cp:revision>69</cp:revision>
  <dcterms:created xsi:type="dcterms:W3CDTF">2006-08-16T00:00:00Z</dcterms:created>
  <dcterms:modified xsi:type="dcterms:W3CDTF">2017-09-30T04:09:40Z</dcterms:modified>
</cp:coreProperties>
</file>